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60" r:id="rId3"/>
    <p:sldId id="262" r:id="rId4"/>
    <p:sldId id="257" r:id="rId5"/>
    <p:sldId id="258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377" autoAdjust="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DD42C-4C90-4E7B-9253-2F556EC5FAB6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CC934-06E7-48BF-9E1D-8D82D0752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925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CC934-06E7-48BF-9E1D-8D82D075244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28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демократия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9531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39055" y="1409075"/>
            <a:ext cx="10373193" cy="280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Жоспар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sz="28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Демократия түсінігі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Демократия түрлері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Либералдық демократия  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65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213" y="1214428"/>
            <a:ext cx="9863528" cy="4628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kk-KZ" sz="28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Демократия</a:t>
            </a:r>
            <a:r>
              <a:rPr lang="kk-KZ" sz="28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сөзі (гр. -</a:t>
            </a:r>
            <a:r>
              <a:rPr lang="kk-KZ" sz="28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demos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–халық және гр. -</a:t>
            </a:r>
            <a:r>
              <a:rPr lang="kk-KZ" sz="28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kratos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– билік) деген сөздерінен шыққан, яғни </a:t>
            </a:r>
            <a:r>
              <a:rPr lang="kk-KZ" sz="2800" b="1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“халық билігі”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деген мағынаны білдіреді. 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kk-KZ" sz="2800" dirty="0">
              <a:solidFill>
                <a:srgbClr val="00B05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 сөз бірнеше мағынада қолданылады: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12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kk-KZ" sz="28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kk-KZ" sz="28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түрі.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12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kk-KZ" sz="28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Теңдік сайлау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көпшілік дауыспен шешім шығару принциптеріне негізделген ұйым түрі.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12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kk-KZ" sz="28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kk-KZ" sz="2800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құрылымның мұраты.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16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0"/>
            <a:ext cx="11756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1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062" y="882623"/>
            <a:ext cx="9753291" cy="44838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05157" y="5678049"/>
            <a:ext cx="4727576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Экклесия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kk-KZ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халық жиналысы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06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07107" y="1079292"/>
            <a:ext cx="278817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Демократия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361" y="3222886"/>
            <a:ext cx="217107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Классикалық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7928" y="3222886"/>
            <a:ext cx="204865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Протективті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30902" y="3222887"/>
            <a:ext cx="195621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Даму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51612" y="3192906"/>
            <a:ext cx="195621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Халықтық </a:t>
            </a:r>
            <a:endParaRPr lang="ru-RU" sz="2800" dirty="0"/>
          </a:p>
        </p:txBody>
      </p:sp>
      <p:cxnSp>
        <p:nvCxnSpPr>
          <p:cNvPr id="10" name="Прямая со стрелкой 9"/>
          <p:cNvCxnSpPr>
            <a:stCxn id="4" idx="2"/>
            <a:endCxn id="5" idx="0"/>
          </p:cNvCxnSpPr>
          <p:nvPr/>
        </p:nvCxnSpPr>
        <p:spPr>
          <a:xfrm flipH="1">
            <a:off x="1297899" y="1993692"/>
            <a:ext cx="4503294" cy="12291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2"/>
            <a:endCxn id="6" idx="0"/>
          </p:cNvCxnSpPr>
          <p:nvPr/>
        </p:nvCxnSpPr>
        <p:spPr>
          <a:xfrm flipH="1">
            <a:off x="4172256" y="1993692"/>
            <a:ext cx="1628937" cy="12291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2"/>
            <a:endCxn id="7" idx="0"/>
          </p:cNvCxnSpPr>
          <p:nvPr/>
        </p:nvCxnSpPr>
        <p:spPr>
          <a:xfrm>
            <a:off x="5801193" y="1993692"/>
            <a:ext cx="1407819" cy="12291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801192" y="1963712"/>
            <a:ext cx="4061084" cy="12291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09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6604" y="734519"/>
            <a:ext cx="9621186" cy="4811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3600" b="1" dirty="0" smtClean="0">
                <a:solidFill>
                  <a:srgbClr val="002060"/>
                </a:solidFill>
              </a:rPr>
              <a:t>Классикалық демократия </a:t>
            </a:r>
            <a:r>
              <a:rPr lang="kk-KZ" sz="2800" dirty="0" smtClean="0"/>
              <a:t>Ежелгі Грекиядағы қала</a:t>
            </a:r>
            <a:r>
              <a:rPr lang="en-US" sz="2800" dirty="0" smtClean="0"/>
              <a:t>-</a:t>
            </a:r>
            <a:r>
              <a:rPr lang="kk-KZ" sz="2800" dirty="0" smtClean="0"/>
              <a:t>мемлекеттерде (полис) негізі қаланған. Б.з.д. </a:t>
            </a:r>
            <a:r>
              <a:rPr lang="en-US" sz="2800" dirty="0" smtClean="0"/>
              <a:t>VI-V </a:t>
            </a:r>
            <a:r>
              <a:rPr lang="kk-KZ" sz="2800" dirty="0" smtClean="0"/>
              <a:t>ғасырларында Афиныда орнаған тура демократия формасы халықтың қатысуының таза және мінсіз көрінісі саналды.</a:t>
            </a:r>
          </a:p>
          <a:p>
            <a:pPr algn="just"/>
            <a:endParaRPr lang="kk-KZ" sz="2800" dirty="0"/>
          </a:p>
          <a:p>
            <a:pPr algn="just"/>
            <a:r>
              <a:rPr lang="kk-KZ" sz="2800" dirty="0" smtClean="0"/>
              <a:t>Афины демократиясынаа сай мәселелер халық жиналған жиындар арқылы шешілді.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2109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саясаттану\Плат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91" y="2129548"/>
            <a:ext cx="2997695" cy="38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76735" y="1716374"/>
            <a:ext cx="6056026" cy="4656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3600" b="1" dirty="0" smtClean="0">
                <a:solidFill>
                  <a:srgbClr val="002060"/>
                </a:solidFill>
              </a:rPr>
              <a:t>Платон</a:t>
            </a:r>
            <a:r>
              <a:rPr lang="kk-KZ" sz="2800" dirty="0" smtClean="0"/>
              <a:t> демократияның бұл формасын қатал сынға алды. Ол саяси теңдік идеясына қарсы шықты, оның пікірінше, халықтың өзін</a:t>
            </a:r>
            <a:r>
              <a:rPr lang="en-US" sz="2800" dirty="0" smtClean="0"/>
              <a:t>-</a:t>
            </a:r>
            <a:r>
              <a:rPr lang="kk-KZ" sz="2800" dirty="0" smtClean="0"/>
              <a:t>өзі басқаруға ақыл</a:t>
            </a:r>
            <a:r>
              <a:rPr lang="en-US" sz="2800" dirty="0" smtClean="0"/>
              <a:t>-</a:t>
            </a:r>
            <a:r>
              <a:rPr lang="kk-KZ" sz="2800" dirty="0" smtClean="0"/>
              <a:t>ойы да, тәжірибесі де жетіспейді.</a:t>
            </a:r>
          </a:p>
          <a:p>
            <a:pPr algn="just"/>
            <a:endParaRPr lang="kk-KZ" sz="2800" dirty="0" smtClean="0"/>
          </a:p>
          <a:p>
            <a:pPr algn="just"/>
            <a:r>
              <a:rPr lang="kk-KZ" sz="2800" dirty="0" smtClean="0"/>
              <a:t>Үкімет билігі философ</a:t>
            </a:r>
            <a:r>
              <a:rPr lang="en-US" sz="2800" dirty="0" smtClean="0"/>
              <a:t>-</a:t>
            </a:r>
            <a:r>
              <a:rPr lang="kk-KZ" sz="2800" dirty="0" smtClean="0"/>
              <a:t>билеушілердің қолына берілсін дейді.</a:t>
            </a:r>
            <a:endParaRPr lang="kk-KZ" sz="2800" dirty="0"/>
          </a:p>
          <a:p>
            <a:pPr algn="just"/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76465" y="284814"/>
            <a:ext cx="768745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2060"/>
                </a:solidFill>
              </a:rPr>
              <a:t>Классикалық демократия 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97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0963" y="344775"/>
            <a:ext cx="768745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/>
              <a:t>Классикалық демократия 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9311" y="1903967"/>
            <a:ext cx="10028419" cy="21491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k-KZ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Афины демократиясының кемшілігі </a:t>
            </a: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саясатқа тек 20 жастан асқан ер адамдар ғана қатысты. Әйелдер, құлдар мен шетелдіктердің </a:t>
            </a: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саясатқа </a:t>
            </a: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қатысуға құқығы жоқ болды.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91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71070" y="524656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Протективті демократия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71070" y="1768841"/>
            <a:ext cx="7747416" cy="719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2800" dirty="0" smtClean="0">
                <a:solidFill>
                  <a:srgbClr val="002060"/>
                </a:solidFill>
              </a:rPr>
              <a:t>Протекционизм</a:t>
            </a:r>
            <a:r>
              <a:rPr lang="kk-KZ" sz="2800" dirty="0" smtClean="0"/>
              <a:t> </a:t>
            </a:r>
            <a:r>
              <a:rPr lang="en-US" sz="2800" dirty="0" smtClean="0"/>
              <a:t>–</a:t>
            </a:r>
            <a:r>
              <a:rPr lang="ru-RU" sz="2800" dirty="0" smtClean="0"/>
              <a:t> </a:t>
            </a:r>
            <a:r>
              <a:rPr lang="kk-KZ" sz="2800" dirty="0" smtClean="0"/>
              <a:t>қамқорлыққа</a:t>
            </a:r>
            <a:r>
              <a:rPr lang="ru-RU" sz="2800" dirty="0" smtClean="0"/>
              <a:t> </a:t>
            </a:r>
            <a:r>
              <a:rPr lang="kk-KZ" sz="2800" dirty="0" smtClean="0"/>
              <a:t>алу</a:t>
            </a:r>
            <a:r>
              <a:rPr lang="ru-RU" sz="2800" dirty="0" smtClean="0"/>
              <a:t>, </a:t>
            </a:r>
            <a:r>
              <a:rPr lang="kk-KZ" sz="2800" dirty="0" smtClean="0"/>
              <a:t>қорғау</a:t>
            </a:r>
            <a:endParaRPr lang="kk-K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3223" y="2818153"/>
            <a:ext cx="10503109" cy="3445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>
                <a:solidFill>
                  <a:srgbClr val="002060"/>
                </a:solidFill>
              </a:rPr>
              <a:t>Протективті демократия </a:t>
            </a:r>
            <a:r>
              <a:rPr lang="kk-KZ" sz="32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/>
              <a:t>XVII-XVIII</a:t>
            </a:r>
            <a:r>
              <a:rPr lang="kk-KZ" sz="2800" dirty="0" smtClean="0"/>
              <a:t> демократиялық идеялар қайта жаңғырғанда Ежелгі Грекиядағы классикалық демократиядан мүлдем басқа формада оралды. Демократия халықтың қоғам өміріне қатсыуна мүмкіндік беретін тетік емес, үкіметтің адамдар өміріне </a:t>
            </a:r>
            <a:r>
              <a:rPr lang="kk-KZ" sz="2800" dirty="0"/>
              <a:t>шектен </a:t>
            </a:r>
            <a:r>
              <a:rPr lang="kk-KZ" sz="2800" dirty="0" smtClean="0"/>
              <a:t>араласуынан қорғайтын демократия сипатында енді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9591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1881" y="1763842"/>
            <a:ext cx="6325849" cy="46474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3600" dirty="0" smtClean="0">
                <a:solidFill>
                  <a:srgbClr val="002060"/>
                </a:solidFill>
              </a:rPr>
              <a:t>Джон Локк </a:t>
            </a:r>
            <a:r>
              <a:rPr lang="kk-KZ" sz="2800" dirty="0" smtClean="0"/>
              <a:t>бақылаусыз билікке алаңдады.  Оның пікірінше, дауыс беру құқығы </a:t>
            </a:r>
            <a:r>
              <a:rPr lang="en-US" sz="2800" dirty="0" smtClean="0"/>
              <a:t>–</a:t>
            </a:r>
            <a:r>
              <a:rPr lang="ru-RU" sz="2800" dirty="0" smtClean="0"/>
              <a:t> меншік құқығына негізделген</a:t>
            </a:r>
            <a:r>
              <a:rPr lang="kk-KZ" sz="2800" dirty="0" smtClean="0"/>
              <a:t>  табиғи құқық. </a:t>
            </a:r>
          </a:p>
          <a:p>
            <a:endParaRPr lang="kk-KZ" sz="2800" dirty="0" smtClean="0"/>
          </a:p>
          <a:p>
            <a:r>
              <a:rPr lang="kk-KZ" sz="3600" dirty="0">
                <a:solidFill>
                  <a:srgbClr val="002060"/>
                </a:solidFill>
              </a:rPr>
              <a:t>Протективті демократия </a:t>
            </a:r>
            <a:r>
              <a:rPr lang="en-US" sz="3600" dirty="0" smtClean="0">
                <a:solidFill>
                  <a:srgbClr val="002060"/>
                </a:solidFill>
              </a:rPr>
              <a:t>–</a:t>
            </a:r>
            <a:r>
              <a:rPr lang="kk-KZ" sz="3600" dirty="0" smtClean="0">
                <a:solidFill>
                  <a:srgbClr val="002060"/>
                </a:solidFill>
              </a:rPr>
              <a:t> </a:t>
            </a:r>
            <a:r>
              <a:rPr lang="kk-KZ" sz="28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демократияның шектеулі формасы саналады.</a:t>
            </a:r>
            <a:endParaRPr lang="ru-RU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endParaRPr lang="kk-KZ" sz="2800" dirty="0"/>
          </a:p>
          <a:p>
            <a:endParaRPr lang="ru-RU" sz="2800" dirty="0"/>
          </a:p>
        </p:txBody>
      </p:sp>
      <p:pic>
        <p:nvPicPr>
          <p:cNvPr id="1026" name="Picture 2" descr="Джон #Локк как #объект_библиографии. Часть 1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45" y="1781331"/>
            <a:ext cx="325755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86060" y="284814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Протективті демократия 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7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74164" y="1967369"/>
            <a:ext cx="9353862" cy="39860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«Егер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үкімет салық салу арқылы мүліктің бір немесе басқа бөлігін тәркілеуге құқылы болса, азаматтар өз кезегінде салыық шешімдерін қабылдайтын органның құрамын, яғни заң шығарушы тармақты бақылау арқылы өздерін қорғауға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құқылы»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Джон Локк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6060" y="284814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Протективті демократия 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96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68637" y="572126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Даму демократиясы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60419" y="2014678"/>
            <a:ext cx="9473784" cy="3729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Грекия демократиясының басты құндылығы </a:t>
            </a:r>
            <a:r>
              <a:rPr lang="ru-RU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адам</a:t>
            </a:r>
            <a:r>
              <a:rPr lang="ru-RU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пікірі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Протективті демократияның басты құндылығы </a:t>
            </a:r>
            <a:r>
              <a:rPr lang="ru-RU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адам </a:t>
            </a: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құқығы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Даму демократиясының басты құндылығы – еркіндік пен тәуелсіздік</a:t>
            </a: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01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4361" y="1949493"/>
            <a:ext cx="10463134" cy="4387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 дамуы үшін адам қоғамдық өмірге белсене қатысуы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керек. Саяси 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өмірге қатысу азаматтардың саяси санасын тереңдетіп,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оларды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тәрбиелейді. Бір сөзбен айтқанда, азаматтар дамиды.</a:t>
            </a: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Сондықтан кез келген адам өз өміріне тиесілі мемлекет тарапынан қабылданатын шешімдерді талқылауға қатысуы тиіс. Адамның пікірі, оның ұстанымы ескерілуі қажет. </a:t>
            </a: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68637" y="572126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Даму демократиясы 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3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8636" y="752008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Даму демократиясы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7993" y="2683456"/>
            <a:ext cx="9698636" cy="2727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Кемшілігі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азшылықтың пікірінің ескерілмеуі. Қоғамда 100% адамдардың пікірі бірдей болмайды. Ал саясатта шешім көпшіліктің пікірі негізінде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қабылданады. Көпшіліктің пікірі әрқашан дұрыс бола бермейді</a:t>
            </a: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21036" y="904408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Даму демократиясы 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41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8635" y="197372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Халықтық  демократия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8364" y="1334341"/>
            <a:ext cx="10837889" cy="3883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kk-KZ" sz="32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Халықтық демократия»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термині Екінші дүниежүзілік соғыстан кейін Кеңес одағы үлгісіндегі коммунистук режимдерде пайда болды. Капитализм құлағанда нағыз демократия орнайды деп санады. Әлеуметтік теңдікті жақтады. Үлгі ретінде </a:t>
            </a:r>
            <a:r>
              <a:rPr lang="en-US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1871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 Париж коммунасын алды.</a:t>
            </a:r>
            <a:endParaRPr lang="kk-KZ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Шын мәнінде билік халықтың қолында емес, бір партияның қолында болды.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63935" y="5650272"/>
            <a:ext cx="10666745" cy="619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Кемшілігі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билікке халық тарапынан бақылаудың болмауы</a:t>
            </a: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422659"/>
              </p:ext>
            </p:extLst>
          </p:nvPr>
        </p:nvGraphicFramePr>
        <p:xfrm>
          <a:off x="554635" y="1424065"/>
          <a:ext cx="10987790" cy="31310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6654">
                  <a:extLst>
                    <a:ext uri="{9D8B030D-6E8A-4147-A177-3AD203B41FA5}">
                      <a16:colId xmlns:a16="http://schemas.microsoft.com/office/drawing/2014/main" val="3772182080"/>
                    </a:ext>
                  </a:extLst>
                </a:gridCol>
                <a:gridCol w="2746654">
                  <a:extLst>
                    <a:ext uri="{9D8B030D-6E8A-4147-A177-3AD203B41FA5}">
                      <a16:colId xmlns:a16="http://schemas.microsoft.com/office/drawing/2014/main" val="1994970158"/>
                    </a:ext>
                  </a:extLst>
                </a:gridCol>
                <a:gridCol w="3141027">
                  <a:extLst>
                    <a:ext uri="{9D8B030D-6E8A-4147-A177-3AD203B41FA5}">
                      <a16:colId xmlns:a16="http://schemas.microsoft.com/office/drawing/2014/main" val="1387578333"/>
                    </a:ext>
                  </a:extLst>
                </a:gridCol>
                <a:gridCol w="2353455">
                  <a:extLst>
                    <a:ext uri="{9D8B030D-6E8A-4147-A177-3AD203B41FA5}">
                      <a16:colId xmlns:a16="http://schemas.microsoft.com/office/drawing/2014/main" val="1954166708"/>
                    </a:ext>
                  </a:extLst>
                </a:gridCol>
              </a:tblGrid>
              <a:tr h="8078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</a:rPr>
                        <a:t>Классикалық демократия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</a:rPr>
                        <a:t>Протективті демократия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</a:rPr>
                        <a:t>Даму демократиясы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</a:rPr>
                        <a:t>Халықтық демократия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0337232"/>
                  </a:ext>
                </a:extLst>
              </a:tr>
              <a:tr h="8521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3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</a:rPr>
                        <a:t>Адам </a:t>
                      </a:r>
                      <a:r>
                        <a:rPr lang="kk-KZ" sz="3200" dirty="0">
                          <a:effectLst/>
                        </a:rPr>
                        <a:t>пікірі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3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</a:rPr>
                        <a:t>Адам </a:t>
                      </a:r>
                      <a:r>
                        <a:rPr lang="kk-KZ" sz="3200" dirty="0">
                          <a:effectLst/>
                        </a:rPr>
                        <a:t>құқығы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3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</a:rPr>
                        <a:t>Көпшілік </a:t>
                      </a:r>
                      <a:r>
                        <a:rPr lang="kk-KZ" sz="3200" dirty="0">
                          <a:effectLst/>
                        </a:rPr>
                        <a:t>пікірі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3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</a:rPr>
                        <a:t>Адамдар </a:t>
                      </a:r>
                      <a:r>
                        <a:rPr lang="kk-KZ" sz="3200" dirty="0">
                          <a:effectLst/>
                        </a:rPr>
                        <a:t>теңдігі</a:t>
                      </a:r>
                      <a:endParaRPr lang="ru-RU" sz="3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</a:rPr>
                        <a:t> 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5053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49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868" y="1963929"/>
            <a:ext cx="7310203" cy="1915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</a:t>
            </a:r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демократия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жанама және өкілетті демократияның бір түрі, халық не адам өзі тікелей емес, өзінің өкілдері арқылы талап-тілектерін жеткізеді</a:t>
            </a: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47345" y="4032570"/>
            <a:ext cx="7615003" cy="1454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демократияда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билікті сайлауда жеңгендер иеленеді, яғни сайлау билікті қалыптастырудың негізгі құралы</a:t>
            </a: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68249" y="578687"/>
            <a:ext cx="5668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1979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222167"/>
            <a:ext cx="8509416" cy="1384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бәсеке принципіне негізделген. Бұл демократия түрінде барлығы тек сайлаушының таңдауымен айқындалады</a:t>
            </a:r>
            <a:endParaRPr lang="ru-RU" sz="28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199" y="1901037"/>
            <a:ext cx="7235253" cy="993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Сайлау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 азаматтардың ресми саяси теңдігі принципіне негізделеді</a:t>
            </a: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01776" y="5228854"/>
            <a:ext cx="7235253" cy="5329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Нарықтық экономикаға </a:t>
            </a: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негізделеді</a:t>
            </a:r>
            <a:endParaRPr lang="ru-RU" sz="24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8249" y="578687"/>
            <a:ext cx="5668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 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00400" y="3374567"/>
            <a:ext cx="8509416" cy="1384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бәсеке принципіне негізделген. Бұл демократия түрінде барлығы тек сайлаушының таңдауымен айқындалады</a:t>
            </a:r>
            <a:endParaRPr lang="ru-RU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66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Он был потрясен количеством портвейна, выпитого Черчиллем» Как Вторая  мировая война изменила жизнь одного из главных правителей Европы: Книги:  Культура: Lenta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Уинстон Черчилл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578" y="524655"/>
            <a:ext cx="4776189" cy="318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4342" y="3927639"/>
            <a:ext cx="9968458" cy="2039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«Демократия </a:t>
            </a:r>
            <a:r>
              <a:rPr lang="en-US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басқарудың ең жаман формасы деген ой дұрыс айтылған. </a:t>
            </a: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Өкінішке орай, одан жақсысын әлі ешкім ойлап тапқан жоқ».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Уинстон Черчилль  </a:t>
            </a:r>
          </a:p>
        </p:txBody>
      </p:sp>
    </p:spTree>
    <p:extLst>
      <p:ext uri="{BB962C8B-B14F-4D97-AF65-F5344CB8AC3E}">
        <p14:creationId xmlns:p14="http://schemas.microsoft.com/office/powerpoint/2010/main" val="4076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upload.wikimedia.org/wikipedia/commons/thumb/1/1f/Democracy_Index_2020.svg/550px-Democracy_Index_2020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0" y="1389968"/>
            <a:ext cx="10245725" cy="519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68249" y="284773"/>
            <a:ext cx="5668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Демократия индексі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4225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37214" y="898071"/>
            <a:ext cx="4343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Демократия алғышарттары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5301" y="3249386"/>
            <a:ext cx="311331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Экономикалық 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09214" y="3249386"/>
            <a:ext cx="344532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</a:t>
            </a:r>
            <a:r>
              <a:rPr lang="en-US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экономикалық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49535" y="3249386"/>
            <a:ext cx="311875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 </a:t>
            </a:r>
            <a:endParaRPr lang="ru-RU" sz="2800" dirty="0"/>
          </a:p>
        </p:txBody>
      </p:sp>
      <p:cxnSp>
        <p:nvCxnSpPr>
          <p:cNvPr id="8" name="Прямая со стрелкой 7"/>
          <p:cNvCxnSpPr>
            <a:stCxn id="3" idx="2"/>
            <a:endCxn id="6" idx="0"/>
          </p:cNvCxnSpPr>
          <p:nvPr/>
        </p:nvCxnSpPr>
        <p:spPr>
          <a:xfrm>
            <a:off x="6008914" y="1812471"/>
            <a:ext cx="0" cy="1436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2"/>
            <a:endCxn id="4" idx="0"/>
          </p:cNvCxnSpPr>
          <p:nvPr/>
        </p:nvCxnSpPr>
        <p:spPr>
          <a:xfrm flipH="1">
            <a:off x="2051958" y="1812471"/>
            <a:ext cx="3956956" cy="1436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3" idx="2"/>
            <a:endCxn id="5" idx="0"/>
          </p:cNvCxnSpPr>
          <p:nvPr/>
        </p:nvCxnSpPr>
        <p:spPr>
          <a:xfrm>
            <a:off x="6008914" y="1812471"/>
            <a:ext cx="4122965" cy="1436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30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332</TotalTime>
  <Words>534</Words>
  <Application>Microsoft Office PowerPoint</Application>
  <PresentationFormat>Широкоэкранный</PresentationFormat>
  <Paragraphs>82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 New Roman</vt:lpstr>
      <vt:lpstr>Trebuchet MS</vt:lpstr>
      <vt:lpstr>Tw Cen MT</vt:lpstr>
      <vt:lpstr>Wingdings</vt:lpstr>
      <vt:lpstr>Контур</vt:lpstr>
      <vt:lpstr>демократия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демократия</dc:title>
  <dc:creator>Раушан Кайсановна</dc:creator>
  <cp:lastModifiedBy>Раушан Кайсановна</cp:lastModifiedBy>
  <cp:revision>25</cp:revision>
  <dcterms:created xsi:type="dcterms:W3CDTF">2022-10-17T03:52:17Z</dcterms:created>
  <dcterms:modified xsi:type="dcterms:W3CDTF">2023-09-13T14:18:48Z</dcterms:modified>
</cp:coreProperties>
</file>